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rawings/drawing1.xml" ContentType="application/vnd.openxmlformats-officedocument.drawingml.chartshap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7.xml" ContentType="application/vnd.openxmlformats-officedocument.drawingml.char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8" r:id="rId2"/>
    <p:sldId id="256" r:id="rId3"/>
    <p:sldId id="257" r:id="rId4"/>
    <p:sldId id="261" r:id="rId5"/>
    <p:sldId id="260" r:id="rId6"/>
    <p:sldId id="262" r:id="rId7"/>
    <p:sldId id="263" r:id="rId8"/>
    <p:sldId id="269" r:id="rId9"/>
    <p:sldId id="265" r:id="rId10"/>
    <p:sldId id="259" r:id="rId11"/>
    <p:sldId id="266" r:id="rId12"/>
    <p:sldId id="268" r:id="rId13"/>
    <p:sldId id="267" r:id="rId1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744" autoAdjust="0"/>
  </p:normalViewPr>
  <p:slideViewPr>
    <p:cSldViewPr>
      <p:cViewPr varScale="1">
        <p:scale>
          <a:sx n="104" d="100"/>
          <a:sy n="104" d="100"/>
        </p:scale>
        <p:origin x="-182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Hoja_de_c_lculo_de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Hoja_de_c_lculo_de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Hoja_de_c_lculo_de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Hoja_de_c_lculo_de_Microsoft_Office_Excel4.xlsx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Hoja_de_c_lculo_de_Microsoft_Office_Excel5.xlsx"/><Relationship Id="rId1" Type="http://schemas.openxmlformats.org/officeDocument/2006/relationships/themeOverride" Target="../theme/themeOverride1.xm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Hoja_de_c_lculo_de_Microsoft_Office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Hoja_de_c_lculo_de_Microsoft_Office_Excel7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s-ES"/>
  <c:chart>
    <c:view3D>
      <c:rAngAx val="1"/>
    </c:view3D>
    <c:plotArea>
      <c:layout/>
      <c:bar3DChart>
        <c:barDir val="col"/>
        <c:grouping val="standard"/>
        <c:ser>
          <c:idx val="0"/>
          <c:order val="0"/>
          <c:tx>
            <c:strRef>
              <c:f>Hoja1!$B$1</c:f>
              <c:strCache>
                <c:ptCount val="1"/>
                <c:pt idx="0">
                  <c:v>2008 (51.088)</c:v>
                </c:pt>
              </c:strCache>
            </c:strRef>
          </c:tx>
          <c:cat>
            <c:numRef>
              <c:f>Hoja1!$A$2:$A$3</c:f>
              <c:numCache>
                <c:formatCode>General</c:formatCode>
                <c:ptCount val="2"/>
              </c:numCache>
            </c:numRef>
          </c:cat>
          <c:val>
            <c:numRef>
              <c:f>Hoja1!$B$2:$B$3</c:f>
              <c:numCache>
                <c:formatCode>General</c:formatCode>
                <c:ptCount val="2"/>
                <c:pt idx="0">
                  <c:v>51088</c:v>
                </c:pt>
              </c:numCache>
            </c:numRef>
          </c:val>
        </c:ser>
        <c:ser>
          <c:idx val="1"/>
          <c:order val="1"/>
          <c:tx>
            <c:strRef>
              <c:f>Hoja1!$C$1</c:f>
              <c:strCache>
                <c:ptCount val="1"/>
                <c:pt idx="0">
                  <c:v>2009 (52.483)</c:v>
                </c:pt>
              </c:strCache>
            </c:strRef>
          </c:tx>
          <c:cat>
            <c:numRef>
              <c:f>Hoja1!$A$2:$A$3</c:f>
              <c:numCache>
                <c:formatCode>General</c:formatCode>
                <c:ptCount val="2"/>
              </c:numCache>
            </c:numRef>
          </c:cat>
          <c:val>
            <c:numRef>
              <c:f>Hoja1!$C$2:$C$3</c:f>
              <c:numCache>
                <c:formatCode>General</c:formatCode>
                <c:ptCount val="2"/>
                <c:pt idx="0">
                  <c:v>52483</c:v>
                </c:pt>
              </c:numCache>
            </c:numRef>
          </c:val>
        </c:ser>
        <c:shape val="box"/>
        <c:axId val="54130560"/>
        <c:axId val="54132096"/>
        <c:axId val="43387520"/>
      </c:bar3DChart>
      <c:catAx>
        <c:axId val="54130560"/>
        <c:scaling>
          <c:orientation val="minMax"/>
        </c:scaling>
        <c:axPos val="b"/>
        <c:numFmt formatCode="General" sourceLinked="1"/>
        <c:tickLblPos val="nextTo"/>
        <c:crossAx val="54132096"/>
        <c:crosses val="autoZero"/>
        <c:auto val="1"/>
        <c:lblAlgn val="ctr"/>
        <c:lblOffset val="100"/>
      </c:catAx>
      <c:valAx>
        <c:axId val="54132096"/>
        <c:scaling>
          <c:orientation val="minMax"/>
          <c:min val="0"/>
        </c:scaling>
        <c:axPos val="l"/>
        <c:majorGridlines/>
        <c:numFmt formatCode="General" sourceLinked="1"/>
        <c:tickLblPos val="nextTo"/>
        <c:crossAx val="54130560"/>
        <c:crosses val="autoZero"/>
        <c:crossBetween val="between"/>
      </c:valAx>
      <c:serAx>
        <c:axId val="43387520"/>
        <c:scaling>
          <c:orientation val="minMax"/>
        </c:scaling>
        <c:axPos val="b"/>
        <c:tickLblPos val="nextTo"/>
        <c:crossAx val="54132096"/>
        <c:crosses val="autoZero"/>
      </c:serAx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es-ES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ES"/>
  <c:chart>
    <c:view3D>
      <c:perspective val="30"/>
    </c:view3D>
    <c:plotArea>
      <c:layout/>
      <c:bar3DChart>
        <c:barDir val="col"/>
        <c:grouping val="standard"/>
        <c:ser>
          <c:idx val="0"/>
          <c:order val="0"/>
          <c:tx>
            <c:strRef>
              <c:f>Hoja1!$B$1</c:f>
              <c:strCache>
                <c:ptCount val="1"/>
                <c:pt idx="0">
                  <c:v>2008</c:v>
                </c:pt>
              </c:strCache>
            </c:strRef>
          </c:tx>
          <c:cat>
            <c:strRef>
              <c:f>Hoja1!$A$2:$A$5</c:f>
              <c:strCache>
                <c:ptCount val="4"/>
                <c:pt idx="0">
                  <c:v>1 aborto</c:v>
                </c:pt>
                <c:pt idx="1">
                  <c:v>2 abortos</c:v>
                </c:pt>
                <c:pt idx="2">
                  <c:v>3 abortos</c:v>
                </c:pt>
                <c:pt idx="3">
                  <c:v>4 abortos</c:v>
                </c:pt>
              </c:strCache>
            </c:strRef>
          </c:cat>
          <c:val>
            <c:numRef>
              <c:f>Hoja1!$B$2:$B$5</c:f>
              <c:numCache>
                <c:formatCode>General</c:formatCode>
                <c:ptCount val="4"/>
                <c:pt idx="0">
                  <c:v>23.47</c:v>
                </c:pt>
                <c:pt idx="1">
                  <c:v>6.7</c:v>
                </c:pt>
                <c:pt idx="2">
                  <c:v>2.0499999999999998</c:v>
                </c:pt>
                <c:pt idx="3">
                  <c:v>0.75000000000000022</c:v>
                </c:pt>
              </c:numCache>
            </c:numRef>
          </c:val>
        </c:ser>
        <c:ser>
          <c:idx val="1"/>
          <c:order val="1"/>
          <c:tx>
            <c:strRef>
              <c:f>Hoja1!$C$1</c:f>
              <c:strCache>
                <c:ptCount val="1"/>
                <c:pt idx="0">
                  <c:v>2009</c:v>
                </c:pt>
              </c:strCache>
            </c:strRef>
          </c:tx>
          <c:cat>
            <c:strRef>
              <c:f>Hoja1!$A$2:$A$5</c:f>
              <c:strCache>
                <c:ptCount val="4"/>
                <c:pt idx="0">
                  <c:v>1 aborto</c:v>
                </c:pt>
                <c:pt idx="1">
                  <c:v>2 abortos</c:v>
                </c:pt>
                <c:pt idx="2">
                  <c:v>3 abortos</c:v>
                </c:pt>
                <c:pt idx="3">
                  <c:v>4 abortos</c:v>
                </c:pt>
              </c:strCache>
            </c:strRef>
          </c:cat>
          <c:val>
            <c:numRef>
              <c:f>Hoja1!$C$2:$C$5</c:f>
              <c:numCache>
                <c:formatCode>General</c:formatCode>
                <c:ptCount val="4"/>
                <c:pt idx="0">
                  <c:v>24.16</c:v>
                </c:pt>
                <c:pt idx="1">
                  <c:v>7.1599999999999984</c:v>
                </c:pt>
                <c:pt idx="2">
                  <c:v>2.2000000000000002</c:v>
                </c:pt>
                <c:pt idx="3">
                  <c:v>0.8</c:v>
                </c:pt>
              </c:numCache>
            </c:numRef>
          </c:val>
        </c:ser>
        <c:shape val="box"/>
        <c:axId val="78108160"/>
        <c:axId val="78109696"/>
        <c:axId val="54165504"/>
      </c:bar3DChart>
      <c:catAx>
        <c:axId val="78108160"/>
        <c:scaling>
          <c:orientation val="minMax"/>
        </c:scaling>
        <c:axPos val="b"/>
        <c:tickLblPos val="nextTo"/>
        <c:crossAx val="78109696"/>
        <c:crosses val="autoZero"/>
        <c:auto val="1"/>
        <c:lblAlgn val="ctr"/>
        <c:lblOffset val="100"/>
      </c:catAx>
      <c:valAx>
        <c:axId val="78109696"/>
        <c:scaling>
          <c:orientation val="minMax"/>
        </c:scaling>
        <c:axPos val="l"/>
        <c:majorGridlines/>
        <c:numFmt formatCode="General" sourceLinked="1"/>
        <c:tickLblPos val="nextTo"/>
        <c:crossAx val="78108160"/>
        <c:crosses val="autoZero"/>
        <c:crossBetween val="between"/>
      </c:valAx>
      <c:serAx>
        <c:axId val="54165504"/>
        <c:scaling>
          <c:orientation val="minMax"/>
        </c:scaling>
        <c:axPos val="b"/>
        <c:tickLblPos val="nextTo"/>
        <c:crossAx val="78109696"/>
        <c:crosses val="autoZero"/>
      </c:serAx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es-ES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s-ES"/>
  <c:chart>
    <c:view3D>
      <c:perspective val="30"/>
    </c:view3D>
    <c:plotArea>
      <c:layout/>
      <c:bar3DChart>
        <c:barDir val="col"/>
        <c:grouping val="standard"/>
        <c:ser>
          <c:idx val="0"/>
          <c:order val="0"/>
          <c:tx>
            <c:strRef>
              <c:f>Hoja1!$B$1</c:f>
              <c:strCache>
                <c:ptCount val="1"/>
                <c:pt idx="0">
                  <c:v>2008</c:v>
                </c:pt>
              </c:strCache>
            </c:strRef>
          </c:tx>
          <c:cat>
            <c:numRef>
              <c:f>Hoja1!$A$3:$A$3</c:f>
              <c:numCache>
                <c:formatCode>General</c:formatCode>
                <c:ptCount val="1"/>
              </c:numCache>
            </c:numRef>
          </c:cat>
          <c:val>
            <c:numRef>
              <c:f>Hoja1!$B$3:$B$3</c:f>
              <c:numCache>
                <c:formatCode>General</c:formatCode>
                <c:ptCount val="1"/>
                <c:pt idx="0">
                  <c:v>2.86</c:v>
                </c:pt>
              </c:numCache>
            </c:numRef>
          </c:val>
        </c:ser>
        <c:ser>
          <c:idx val="1"/>
          <c:order val="1"/>
          <c:tx>
            <c:strRef>
              <c:f>Hoja1!$C$1</c:f>
              <c:strCache>
                <c:ptCount val="1"/>
                <c:pt idx="0">
                  <c:v>2009</c:v>
                </c:pt>
              </c:strCache>
            </c:strRef>
          </c:tx>
          <c:cat>
            <c:numRef>
              <c:f>Hoja1!$A$3:$A$3</c:f>
              <c:numCache>
                <c:formatCode>General</c:formatCode>
                <c:ptCount val="1"/>
              </c:numCache>
            </c:numRef>
          </c:cat>
          <c:val>
            <c:numRef>
              <c:f>Hoja1!$C$3:$C$3</c:f>
              <c:numCache>
                <c:formatCode>General</c:formatCode>
                <c:ptCount val="1"/>
                <c:pt idx="0">
                  <c:v>2.98</c:v>
                </c:pt>
              </c:numCache>
            </c:numRef>
          </c:val>
        </c:ser>
        <c:shape val="box"/>
        <c:axId val="79297152"/>
        <c:axId val="78119296"/>
        <c:axId val="78101568"/>
      </c:bar3DChart>
      <c:catAx>
        <c:axId val="79297152"/>
        <c:scaling>
          <c:orientation val="minMax"/>
        </c:scaling>
        <c:axPos val="b"/>
        <c:numFmt formatCode="General" sourceLinked="1"/>
        <c:tickLblPos val="nextTo"/>
        <c:crossAx val="78119296"/>
        <c:crosses val="autoZero"/>
        <c:auto val="1"/>
        <c:lblAlgn val="ctr"/>
        <c:lblOffset val="100"/>
      </c:catAx>
      <c:valAx>
        <c:axId val="78119296"/>
        <c:scaling>
          <c:orientation val="minMax"/>
          <c:min val="0"/>
        </c:scaling>
        <c:axPos val="l"/>
        <c:majorGridlines/>
        <c:numFmt formatCode="General" sourceLinked="1"/>
        <c:tickLblPos val="nextTo"/>
        <c:crossAx val="79297152"/>
        <c:crosses val="autoZero"/>
        <c:crossBetween val="between"/>
      </c:valAx>
      <c:serAx>
        <c:axId val="78101568"/>
        <c:scaling>
          <c:orientation val="minMax"/>
        </c:scaling>
        <c:axPos val="b"/>
        <c:tickLblPos val="nextTo"/>
        <c:crossAx val="78119296"/>
        <c:crosses val="autoZero"/>
      </c:serAx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es-ES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ES"/>
  <c:chart>
    <c:autoTitleDeleted val="1"/>
    <c:plotArea>
      <c:layout/>
      <c:pieChart>
        <c:varyColors val="1"/>
        <c:ser>
          <c:idx val="0"/>
          <c:order val="0"/>
          <c:tx>
            <c:strRef>
              <c:f>Hoja1!$B$1</c:f>
              <c:strCache>
                <c:ptCount val="1"/>
                <c:pt idx="0">
                  <c:v>2009</c:v>
                </c:pt>
              </c:strCache>
            </c:strRef>
          </c:tx>
          <c:explosion val="25"/>
          <c:cat>
            <c:strRef>
              <c:f>Hoja1!$A$2:$A$3</c:f>
              <c:strCache>
                <c:ptCount val="2"/>
                <c:pt idx="0">
                  <c:v>Menos de 16 semanas</c:v>
                </c:pt>
                <c:pt idx="1">
                  <c:v>Más de 16 semanas</c:v>
                </c:pt>
              </c:strCache>
            </c:strRef>
          </c:cat>
          <c:val>
            <c:numRef>
              <c:f>Hoja1!$B$2:$B$3</c:f>
              <c:numCache>
                <c:formatCode>General</c:formatCode>
                <c:ptCount val="2"/>
                <c:pt idx="0">
                  <c:v>94.77</c:v>
                </c:pt>
                <c:pt idx="1">
                  <c:v>5.33</c:v>
                </c:pt>
              </c:numCache>
            </c:numRef>
          </c:val>
        </c:ser>
        <c:firstSliceAng val="0"/>
      </c:pieChart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es-ES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ES"/>
  <c:clrMapOvr bg1="lt1" tx1="dk1" bg2="lt2" tx2="dk2" accent1="accent1" accent2="accent2" accent3="accent3" accent4="accent4" accent5="accent5" accent6="accent6" hlink="hlink" folHlink="folHlink"/>
  <c:chart>
    <c:view3D>
      <c:rAngAx val="1"/>
    </c:view3D>
    <c:plotArea>
      <c:layout>
        <c:manualLayout>
          <c:layoutTarget val="inner"/>
          <c:xMode val="edge"/>
          <c:yMode val="edge"/>
          <c:x val="2.623456790123458E-2"/>
          <c:y val="0.1188776841525218"/>
          <c:w val="0.70686339554777877"/>
          <c:h val="0.83903182593406089"/>
        </c:manualLayout>
      </c:layout>
      <c:bar3DChart>
        <c:barDir val="col"/>
        <c:grouping val="standard"/>
        <c:ser>
          <c:idx val="0"/>
          <c:order val="0"/>
          <c:tx>
            <c:strRef>
              <c:f>Hoja1!$B$1</c:f>
              <c:strCache>
                <c:ptCount val="1"/>
                <c:pt idx="0">
                  <c:v>2008</c:v>
                </c:pt>
              </c:strCache>
            </c:strRef>
          </c:tx>
          <c:cat>
            <c:strRef>
              <c:f>Hoja1!$A$2:$A$7</c:f>
              <c:strCache>
                <c:ptCount val="6"/>
                <c:pt idx="0">
                  <c:v>8 o menos semanas</c:v>
                </c:pt>
                <c:pt idx="1">
                  <c:v>9-12 semanas</c:v>
                </c:pt>
                <c:pt idx="2">
                  <c:v>13-16 semanas</c:v>
                </c:pt>
                <c:pt idx="3">
                  <c:v>17-20 semanas</c:v>
                </c:pt>
                <c:pt idx="4">
                  <c:v>21 o más semanas</c:v>
                </c:pt>
                <c:pt idx="5">
                  <c:v>No consta</c:v>
                </c:pt>
              </c:strCache>
            </c:strRef>
          </c:cat>
          <c:val>
            <c:numRef>
              <c:f>Hoja1!$B$2:$B$7</c:f>
              <c:numCache>
                <c:formatCode>General</c:formatCode>
                <c:ptCount val="6"/>
                <c:pt idx="0">
                  <c:v>72847</c:v>
                </c:pt>
                <c:pt idx="1">
                  <c:v>29878</c:v>
                </c:pt>
                <c:pt idx="2">
                  <c:v>7079</c:v>
                </c:pt>
                <c:pt idx="3">
                  <c:v>4046</c:v>
                </c:pt>
                <c:pt idx="4">
                  <c:v>1934</c:v>
                </c:pt>
                <c:pt idx="5">
                  <c:v>28</c:v>
                </c:pt>
              </c:numCache>
            </c:numRef>
          </c:val>
        </c:ser>
        <c:ser>
          <c:idx val="1"/>
          <c:order val="1"/>
          <c:tx>
            <c:strRef>
              <c:f>Hoja1!$C$1</c:f>
              <c:strCache>
                <c:ptCount val="1"/>
                <c:pt idx="0">
                  <c:v>2009</c:v>
                </c:pt>
              </c:strCache>
            </c:strRef>
          </c:tx>
          <c:cat>
            <c:strRef>
              <c:f>Hoja1!$A$2:$A$7</c:f>
              <c:strCache>
                <c:ptCount val="6"/>
                <c:pt idx="0">
                  <c:v>8 o menos semanas</c:v>
                </c:pt>
                <c:pt idx="1">
                  <c:v>9-12 semanas</c:v>
                </c:pt>
                <c:pt idx="2">
                  <c:v>13-16 semanas</c:v>
                </c:pt>
                <c:pt idx="3">
                  <c:v>17-20 semanas</c:v>
                </c:pt>
                <c:pt idx="4">
                  <c:v>21 o más semanas</c:v>
                </c:pt>
                <c:pt idx="5">
                  <c:v>No consta</c:v>
                </c:pt>
              </c:strCache>
            </c:strRef>
          </c:cat>
          <c:val>
            <c:numRef>
              <c:f>Hoja1!$C$2:$C$7</c:f>
              <c:numCache>
                <c:formatCode>General</c:formatCode>
                <c:ptCount val="6"/>
                <c:pt idx="0">
                  <c:v>70425</c:v>
                </c:pt>
                <c:pt idx="1">
                  <c:v>28215</c:v>
                </c:pt>
                <c:pt idx="2">
                  <c:v>7021</c:v>
                </c:pt>
                <c:pt idx="3">
                  <c:v>3973</c:v>
                </c:pt>
                <c:pt idx="4">
                  <c:v>1829</c:v>
                </c:pt>
                <c:pt idx="5">
                  <c:v>19</c:v>
                </c:pt>
              </c:numCache>
            </c:numRef>
          </c:val>
        </c:ser>
        <c:shape val="box"/>
        <c:axId val="87721856"/>
        <c:axId val="87723392"/>
        <c:axId val="78157568"/>
      </c:bar3DChart>
      <c:catAx>
        <c:axId val="87721856"/>
        <c:scaling>
          <c:orientation val="minMax"/>
        </c:scaling>
        <c:axPos val="b"/>
        <c:tickLblPos val="nextTo"/>
        <c:crossAx val="87723392"/>
        <c:crosses val="autoZero"/>
        <c:auto val="1"/>
        <c:lblAlgn val="ctr"/>
        <c:lblOffset val="100"/>
      </c:catAx>
      <c:valAx>
        <c:axId val="87723392"/>
        <c:scaling>
          <c:orientation val="minMax"/>
        </c:scaling>
        <c:axPos val="l"/>
        <c:majorGridlines/>
        <c:numFmt formatCode="General" sourceLinked="1"/>
        <c:tickLblPos val="nextTo"/>
        <c:crossAx val="87721856"/>
        <c:crosses val="autoZero"/>
        <c:crossBetween val="between"/>
      </c:valAx>
      <c:serAx>
        <c:axId val="78157568"/>
        <c:scaling>
          <c:orientation val="minMax"/>
        </c:scaling>
        <c:axPos val="b"/>
        <c:tickLblPos val="nextTo"/>
        <c:crossAx val="87723392"/>
        <c:crosses val="autoZero"/>
      </c:serAx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es-ES"/>
    </a:p>
  </c:txPr>
  <c:externalData r:id="rId2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ES"/>
  <c:chart>
    <c:autoTitleDeleted val="1"/>
    <c:plotArea>
      <c:layout>
        <c:manualLayout>
          <c:layoutTarget val="inner"/>
          <c:xMode val="edge"/>
          <c:yMode val="edge"/>
          <c:x val="0.12723886944687471"/>
          <c:y val="0.14409684745544771"/>
          <c:w val="0.57468917079809489"/>
          <c:h val="0.71651116016635541"/>
        </c:manualLayout>
      </c:layout>
      <c:lineChart>
        <c:grouping val="standard"/>
        <c:ser>
          <c:idx val="0"/>
          <c:order val="0"/>
          <c:tx>
            <c:strRef>
              <c:f>Hoja1!$B$1</c:f>
              <c:strCache>
                <c:ptCount val="1"/>
                <c:pt idx="0">
                  <c:v>Número de abortos</c:v>
                </c:pt>
              </c:strCache>
            </c:strRef>
          </c:tx>
          <c:cat>
            <c:numRef>
              <c:f>Hoja1!$A$2:$A$23</c:f>
              <c:numCache>
                <c:formatCode>General</c:formatCode>
                <c:ptCount val="22"/>
                <c:pt idx="0">
                  <c:v>1992</c:v>
                </c:pt>
                <c:pt idx="1">
                  <c:v>1993</c:v>
                </c:pt>
                <c:pt idx="2">
                  <c:v>1994</c:v>
                </c:pt>
                <c:pt idx="3">
                  <c:v>1995</c:v>
                </c:pt>
                <c:pt idx="4">
                  <c:v>1996</c:v>
                </c:pt>
                <c:pt idx="5">
                  <c:v>1997</c:v>
                </c:pt>
                <c:pt idx="6">
                  <c:v>1998</c:v>
                </c:pt>
                <c:pt idx="7">
                  <c:v>1999</c:v>
                </c:pt>
                <c:pt idx="8">
                  <c:v>2000</c:v>
                </c:pt>
                <c:pt idx="9">
                  <c:v>2001</c:v>
                </c:pt>
                <c:pt idx="10">
                  <c:v>2002</c:v>
                </c:pt>
                <c:pt idx="11">
                  <c:v>2003</c:v>
                </c:pt>
                <c:pt idx="12">
                  <c:v>2004</c:v>
                </c:pt>
                <c:pt idx="13">
                  <c:v>2005</c:v>
                </c:pt>
                <c:pt idx="14">
                  <c:v>2006</c:v>
                </c:pt>
                <c:pt idx="15">
                  <c:v>2007</c:v>
                </c:pt>
                <c:pt idx="16">
                  <c:v>2008</c:v>
                </c:pt>
                <c:pt idx="17">
                  <c:v>2009</c:v>
                </c:pt>
                <c:pt idx="18">
                  <c:v>2010</c:v>
                </c:pt>
                <c:pt idx="19">
                  <c:v>2011</c:v>
                </c:pt>
                <c:pt idx="20">
                  <c:v>2012</c:v>
                </c:pt>
                <c:pt idx="21">
                  <c:v>2013</c:v>
                </c:pt>
              </c:numCache>
            </c:numRef>
          </c:cat>
          <c:val>
            <c:numRef>
              <c:f>Hoja1!$B$2:$B$23</c:f>
              <c:numCache>
                <c:formatCode>General</c:formatCode>
                <c:ptCount val="22"/>
                <c:pt idx="0">
                  <c:v>44962</c:v>
                </c:pt>
                <c:pt idx="1">
                  <c:v>45503</c:v>
                </c:pt>
                <c:pt idx="2">
                  <c:v>47832</c:v>
                </c:pt>
                <c:pt idx="3">
                  <c:v>49367</c:v>
                </c:pt>
                <c:pt idx="4">
                  <c:v>51002</c:v>
                </c:pt>
                <c:pt idx="5">
                  <c:v>49578</c:v>
                </c:pt>
                <c:pt idx="6">
                  <c:v>53847</c:v>
                </c:pt>
                <c:pt idx="7">
                  <c:v>58399</c:v>
                </c:pt>
                <c:pt idx="8">
                  <c:v>63753</c:v>
                </c:pt>
                <c:pt idx="9">
                  <c:v>69857</c:v>
                </c:pt>
                <c:pt idx="10">
                  <c:v>77125</c:v>
                </c:pt>
                <c:pt idx="11">
                  <c:v>79788</c:v>
                </c:pt>
                <c:pt idx="12">
                  <c:v>84985</c:v>
                </c:pt>
                <c:pt idx="13">
                  <c:v>91664</c:v>
                </c:pt>
                <c:pt idx="14">
                  <c:v>101592</c:v>
                </c:pt>
                <c:pt idx="15">
                  <c:v>112138</c:v>
                </c:pt>
                <c:pt idx="16">
                  <c:v>115812</c:v>
                </c:pt>
                <c:pt idx="17">
                  <c:v>111482</c:v>
                </c:pt>
              </c:numCache>
            </c:numRef>
          </c:val>
        </c:ser>
        <c:marker val="1"/>
        <c:axId val="87651456"/>
        <c:axId val="87652992"/>
      </c:lineChart>
      <c:catAx>
        <c:axId val="87651456"/>
        <c:scaling>
          <c:orientation val="minMax"/>
        </c:scaling>
        <c:axPos val="b"/>
        <c:numFmt formatCode="General" sourceLinked="1"/>
        <c:tickLblPos val="nextTo"/>
        <c:spPr>
          <a:noFill/>
          <a:ln>
            <a:noFill/>
          </a:ln>
        </c:spPr>
        <c:txPr>
          <a:bodyPr rot="-5400000" vert="horz" anchor="b" anchorCtr="0"/>
          <a:lstStyle/>
          <a:p>
            <a:pPr>
              <a:defRPr sz="1200" baseline="0"/>
            </a:pPr>
            <a:endParaRPr lang="es-ES"/>
          </a:p>
        </c:txPr>
        <c:crossAx val="87652992"/>
        <c:crosses val="autoZero"/>
        <c:auto val="1"/>
        <c:lblAlgn val="ctr"/>
        <c:lblOffset val="100"/>
      </c:catAx>
      <c:valAx>
        <c:axId val="87652992"/>
        <c:scaling>
          <c:orientation val="minMax"/>
        </c:scaling>
        <c:axPos val="l"/>
        <c:majorGridlines/>
        <c:numFmt formatCode="General" sourceLinked="1"/>
        <c:tickLblPos val="nextTo"/>
        <c:crossAx val="87651456"/>
        <c:crosses val="autoZero"/>
        <c:crossBetween val="between"/>
      </c:valAx>
    </c:plotArea>
    <c:legend>
      <c:legendPos val="r"/>
      <c:layout/>
    </c:legend>
    <c:plotVisOnly val="1"/>
  </c:chart>
  <c:txPr>
    <a:bodyPr/>
    <a:lstStyle/>
    <a:p>
      <a:pPr>
        <a:defRPr sz="1000" baseline="0"/>
      </a:pPr>
      <a:endParaRPr lang="es-ES"/>
    </a:p>
  </c:txPr>
  <c:externalData r:id="rId1"/>
  <c:userShapes r:id="rId2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s-ES"/>
  <c:chart>
    <c:autoTitleDeleted val="1"/>
    <c:plotArea>
      <c:layout/>
      <c:pieChart>
        <c:varyColors val="1"/>
        <c:ser>
          <c:idx val="0"/>
          <c:order val="0"/>
          <c:tx>
            <c:strRef>
              <c:f>Hoja1!$B$1</c:f>
              <c:strCache>
                <c:ptCount val="1"/>
                <c:pt idx="0">
                  <c:v>Columna1</c:v>
                </c:pt>
              </c:strCache>
            </c:strRef>
          </c:tx>
          <c:explosion val="25"/>
          <c:cat>
            <c:strRef>
              <c:f>Hoja1!$A$2:$A$3</c:f>
              <c:strCache>
                <c:ptCount val="2"/>
                <c:pt idx="0">
                  <c:v>Extranjeras (76%)</c:v>
                </c:pt>
                <c:pt idx="1">
                  <c:v>Españolas (24%)</c:v>
                </c:pt>
              </c:strCache>
            </c:strRef>
          </c:cat>
          <c:val>
            <c:numRef>
              <c:f>Hoja1!$B$2:$B$3</c:f>
              <c:numCache>
                <c:formatCode>General</c:formatCode>
                <c:ptCount val="2"/>
                <c:pt idx="0">
                  <c:v>7057</c:v>
                </c:pt>
                <c:pt idx="1">
                  <c:v>2200</c:v>
                </c:pt>
              </c:numCache>
            </c:numRef>
          </c:val>
        </c:ser>
        <c:firstSliceAng val="0"/>
      </c:pieChart>
    </c:plotArea>
    <c:legend>
      <c:legendPos val="r"/>
      <c:layout>
        <c:manualLayout>
          <c:xMode val="edge"/>
          <c:yMode val="edge"/>
          <c:x val="0.73572142023913745"/>
          <c:y val="0.42211790065451282"/>
          <c:w val="0.25501932050160381"/>
          <c:h val="0.15576397774352119"/>
        </c:manualLayout>
      </c:layout>
    </c:legend>
    <c:plotVisOnly val="1"/>
  </c:chart>
  <c:txPr>
    <a:bodyPr/>
    <a:lstStyle/>
    <a:p>
      <a:pPr>
        <a:defRPr sz="1800"/>
      </a:pPr>
      <a:endParaRPr lang="es-ES"/>
    </a:p>
  </c:txPr>
  <c:externalData r:id="rId1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0.54375</cdr:x>
      <cdr:y>0.21315</cdr:y>
    </cdr:from>
    <cdr:to>
      <cdr:x>0.59625</cdr:x>
      <cdr:y>0.34043</cdr:y>
    </cdr:to>
    <cdr:sp macro="" textlink="">
      <cdr:nvSpPr>
        <cdr:cNvPr id="2" name="4 Elipse"/>
        <cdr:cNvSpPr/>
      </cdr:nvSpPr>
      <cdr:spPr>
        <a:xfrm xmlns:a="http://schemas.openxmlformats.org/drawingml/2006/main">
          <a:off x="4474840" y="964704"/>
          <a:ext cx="432048" cy="576064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 w="34925" cap="flat" cmpd="sng" algn="ctr">
          <a:solidFill>
            <a:srgbClr val="C00000"/>
          </a:solidFill>
          <a:prstDash val="solid"/>
        </a:ln>
        <a:effectLst xmlns:a="http://schemas.openxmlformats.org/drawingml/2006/main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ctr"/>
        <a:lstStyle xmlns:a="http://schemas.openxmlformats.org/drawingml/2006/main">
          <a:defPPr>
            <a:defRPr lang="es-ES"/>
          </a:defPPr>
          <a:lvl1pPr marL="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1pPr>
          <a:lvl2pPr marL="4572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2pPr>
          <a:lvl3pPr marL="9144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3pPr>
          <a:lvl4pPr marL="13716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4pPr>
          <a:lvl5pPr marL="18288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5pPr>
          <a:lvl6pPr marL="22860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6pPr>
          <a:lvl7pPr marL="27432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7pPr>
          <a:lvl8pPr marL="32004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8pPr>
          <a:lvl9pPr marL="36576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9pPr>
        </a:lstStyle>
        <a:p xmlns:a="http://schemas.openxmlformats.org/drawingml/2006/main">
          <a:pPr algn="ctr"/>
          <a:endParaRPr lang="es-ES"/>
        </a:p>
      </cdr:txBody>
    </cdr:sp>
  </cdr:relSizeAnchor>
  <cdr:relSizeAnchor xmlns:cdr="http://schemas.openxmlformats.org/drawingml/2006/chartDrawing">
    <cdr:from>
      <cdr:x>0.59925</cdr:x>
      <cdr:y>0.03155</cdr:y>
    </cdr:from>
    <cdr:to>
      <cdr:x>0.75558</cdr:x>
      <cdr:y>0.33125</cdr:y>
    </cdr:to>
    <cdr:sp macro="" textlink="">
      <cdr:nvSpPr>
        <cdr:cNvPr id="4" name="3 CuadroTexto"/>
        <cdr:cNvSpPr txBox="1"/>
      </cdr:nvSpPr>
      <cdr:spPr>
        <a:xfrm xmlns:a="http://schemas.openxmlformats.org/drawingml/2006/main">
          <a:off x="4968552" y="144016"/>
          <a:ext cx="1296144" cy="136815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s-ES" sz="110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?</a:t>
          </a:r>
          <a:endParaRPr lang="es-ES" sz="110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DF998D-C096-4A5F-99DF-4435C579C327}" type="datetimeFigureOut">
              <a:rPr lang="es-ES" smtClean="0"/>
              <a:pPr/>
              <a:t>15/12/2010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D8667D-2D32-4B8E-971F-2ECB0433C24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dirty="0" smtClean="0"/>
              <a:t>La serie estadística se rompe: </a:t>
            </a:r>
            <a:r>
              <a:rPr lang="es-ES" dirty="0" smtClean="0">
                <a:solidFill>
                  <a:srgbClr val="C00000"/>
                </a:solidFill>
              </a:rPr>
              <a:t>los datos no serán comparables con la nueva ley</a:t>
            </a:r>
          </a:p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8667D-2D32-4B8E-971F-2ECB0433C248}" type="slidenum">
              <a:rPr lang="es-ES" smtClean="0"/>
              <a:pPr/>
              <a:t>6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8667D-2D32-4B8E-971F-2ECB0433C248}" type="slidenum">
              <a:rPr lang="es-ES" smtClean="0"/>
              <a:pPr/>
              <a:t>7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8667D-2D32-4B8E-971F-2ECB0433C248}" type="slidenum">
              <a:rPr lang="es-ES" smtClean="0"/>
              <a:pPr/>
              <a:t>8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96F4A-3CE2-4A5A-B8B1-DA6B56E07BFD}" type="datetimeFigureOut">
              <a:rPr lang="es-ES" smtClean="0"/>
              <a:pPr/>
              <a:t>15/12/2010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4E4FC-C547-401B-B3AF-598194AC75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96F4A-3CE2-4A5A-B8B1-DA6B56E07BFD}" type="datetimeFigureOut">
              <a:rPr lang="es-ES" smtClean="0"/>
              <a:pPr/>
              <a:t>15/12/2010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4E4FC-C547-401B-B3AF-598194AC75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96F4A-3CE2-4A5A-B8B1-DA6B56E07BFD}" type="datetimeFigureOut">
              <a:rPr lang="es-ES" smtClean="0"/>
              <a:pPr/>
              <a:t>15/12/2010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4E4FC-C547-401B-B3AF-598194AC75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96F4A-3CE2-4A5A-B8B1-DA6B56E07BFD}" type="datetimeFigureOut">
              <a:rPr lang="es-ES" smtClean="0"/>
              <a:pPr/>
              <a:t>15/12/2010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4E4FC-C547-401B-B3AF-598194AC75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96F4A-3CE2-4A5A-B8B1-DA6B56E07BFD}" type="datetimeFigureOut">
              <a:rPr lang="es-ES" smtClean="0"/>
              <a:pPr/>
              <a:t>15/12/2010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4E4FC-C547-401B-B3AF-598194AC75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96F4A-3CE2-4A5A-B8B1-DA6B56E07BFD}" type="datetimeFigureOut">
              <a:rPr lang="es-ES" smtClean="0"/>
              <a:pPr/>
              <a:t>15/12/2010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4E4FC-C547-401B-B3AF-598194AC75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96F4A-3CE2-4A5A-B8B1-DA6B56E07BFD}" type="datetimeFigureOut">
              <a:rPr lang="es-ES" smtClean="0"/>
              <a:pPr/>
              <a:t>15/12/2010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4E4FC-C547-401B-B3AF-598194AC75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96F4A-3CE2-4A5A-B8B1-DA6B56E07BFD}" type="datetimeFigureOut">
              <a:rPr lang="es-ES" smtClean="0"/>
              <a:pPr/>
              <a:t>15/12/2010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4E4FC-C547-401B-B3AF-598194AC75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96F4A-3CE2-4A5A-B8B1-DA6B56E07BFD}" type="datetimeFigureOut">
              <a:rPr lang="es-ES" smtClean="0"/>
              <a:pPr/>
              <a:t>15/12/2010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4E4FC-C547-401B-B3AF-598194AC75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96F4A-3CE2-4A5A-B8B1-DA6B56E07BFD}" type="datetimeFigureOut">
              <a:rPr lang="es-ES" smtClean="0"/>
              <a:pPr/>
              <a:t>15/12/2010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4E4FC-C547-401B-B3AF-598194AC75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96F4A-3CE2-4A5A-B8B1-DA6B56E07BFD}" type="datetimeFigureOut">
              <a:rPr lang="es-ES" smtClean="0"/>
              <a:pPr/>
              <a:t>15/12/2010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4E4FC-C547-401B-B3AF-598194AC75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32000"/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996F4A-3CE2-4A5A-B8B1-DA6B56E07BFD}" type="datetimeFigureOut">
              <a:rPr lang="es-ES" smtClean="0"/>
              <a:pPr/>
              <a:t>15/12/2010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B4E4FC-C547-401B-B3AF-598194AC75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Las españolas abortan más</a:t>
            </a:r>
            <a:endParaRPr lang="es-ES" dirty="0"/>
          </a:p>
        </p:txBody>
      </p:sp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4 CuadroTexto"/>
          <p:cNvSpPr txBox="1"/>
          <p:nvPr/>
        </p:nvSpPr>
        <p:spPr>
          <a:xfrm>
            <a:off x="899592" y="6093296"/>
            <a:ext cx="7488832" cy="369332"/>
          </a:xfrm>
          <a:prstGeom prst="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>Entre 2008 y 2009 las españolas </a:t>
            </a:r>
            <a:r>
              <a:rPr lang="es-ES" dirty="0" smtClean="0">
                <a:solidFill>
                  <a:srgbClr val="C00000"/>
                </a:solidFill>
              </a:rPr>
              <a:t>han abortado  a 1.395 niños más</a:t>
            </a:r>
            <a:endParaRPr lang="es-ES" dirty="0">
              <a:solidFill>
                <a:srgbClr val="C00000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6660232" y="5589240"/>
            <a:ext cx="208823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 smtClean="0"/>
              <a:t>Fuente: Ministerio de Sanidad</a:t>
            </a:r>
            <a:endParaRPr lang="es-ES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Gráfico"/>
          <p:cNvGraphicFramePr/>
          <p:nvPr/>
        </p:nvGraphicFramePr>
        <p:xfrm>
          <a:off x="1475656" y="1124744"/>
          <a:ext cx="6552728" cy="42484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1 Título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Aborto como anticonceptivo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899592" y="6021288"/>
            <a:ext cx="7488832" cy="369332"/>
          </a:xfrm>
          <a:prstGeom prst="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>Cada vez son más, </a:t>
            </a:r>
            <a:r>
              <a:rPr lang="es-ES" dirty="0" smtClean="0">
                <a:solidFill>
                  <a:srgbClr val="C00000"/>
                </a:solidFill>
              </a:rPr>
              <a:t>las mujeres que abortan repetidamente</a:t>
            </a:r>
            <a:endParaRPr lang="es-ES" dirty="0">
              <a:solidFill>
                <a:srgbClr val="C00000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6444208" y="4869160"/>
            <a:ext cx="208823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 smtClean="0"/>
              <a:t>Fuente: Ministerio de Sanidad</a:t>
            </a:r>
            <a:endParaRPr lang="es-ES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Aborto eugenésico</a:t>
            </a:r>
            <a:endParaRPr lang="es-ES" dirty="0"/>
          </a:p>
        </p:txBody>
      </p:sp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</p:nvPr>
        </p:nvGraphicFramePr>
        <p:xfrm>
          <a:off x="467544" y="1556792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4 CuadroTexto"/>
          <p:cNvSpPr txBox="1"/>
          <p:nvPr/>
        </p:nvSpPr>
        <p:spPr>
          <a:xfrm>
            <a:off x="827584" y="6021288"/>
            <a:ext cx="7488832" cy="369332"/>
          </a:xfrm>
          <a:prstGeom prst="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>Cada vez se eliminan más vidas </a:t>
            </a:r>
            <a:r>
              <a:rPr lang="es-ES" dirty="0" smtClean="0">
                <a:solidFill>
                  <a:srgbClr val="C00000"/>
                </a:solidFill>
              </a:rPr>
              <a:t>consideradas inferiores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6530707" y="4173794"/>
            <a:ext cx="936104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ES" sz="1400" dirty="0" smtClean="0"/>
              <a:t>(2,98 %)</a:t>
            </a:r>
            <a:endParaRPr lang="es-ES" sz="1400" dirty="0"/>
          </a:p>
        </p:txBody>
      </p:sp>
      <p:sp>
        <p:nvSpPr>
          <p:cNvPr id="7" name="6 CuadroTexto"/>
          <p:cNvSpPr txBox="1"/>
          <p:nvPr/>
        </p:nvSpPr>
        <p:spPr>
          <a:xfrm>
            <a:off x="5820850" y="5114166"/>
            <a:ext cx="936104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ES" sz="1400" dirty="0" smtClean="0"/>
              <a:t>(2,86 %)</a:t>
            </a:r>
            <a:endParaRPr lang="es-ES" sz="1400" dirty="0"/>
          </a:p>
        </p:txBody>
      </p:sp>
      <p:sp>
        <p:nvSpPr>
          <p:cNvPr id="8" name="7 CuadroTexto"/>
          <p:cNvSpPr txBox="1"/>
          <p:nvPr/>
        </p:nvSpPr>
        <p:spPr>
          <a:xfrm>
            <a:off x="6660232" y="5589240"/>
            <a:ext cx="208823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 smtClean="0"/>
              <a:t>Fuente: Ministerio de Sanidad</a:t>
            </a:r>
            <a:endParaRPr lang="es-ES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Abortos por semanas de gestación (I)</a:t>
            </a:r>
            <a:endParaRPr lang="es-ES" dirty="0"/>
          </a:p>
        </p:txBody>
      </p:sp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4 CuadroTexto"/>
          <p:cNvSpPr txBox="1"/>
          <p:nvPr/>
        </p:nvSpPr>
        <p:spPr>
          <a:xfrm>
            <a:off x="899592" y="6093296"/>
            <a:ext cx="7488832" cy="369332"/>
          </a:xfrm>
          <a:prstGeom prst="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>Hasta las 16 semanas </a:t>
            </a:r>
            <a:r>
              <a:rPr lang="es-ES" dirty="0" smtClean="0">
                <a:solidFill>
                  <a:srgbClr val="C00000"/>
                </a:solidFill>
              </a:rPr>
              <a:t>aborta el 94,77% 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4499992" y="1484784"/>
            <a:ext cx="44644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La Ley de plazos de 2010  (14 semanas) puede suponer un aumento en el número de abortos en este periodo ya que no habrá que alegar ningún supuesto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6660232" y="5589240"/>
            <a:ext cx="208823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 smtClean="0"/>
              <a:t>Fuente: Ministerio de Sanidad</a:t>
            </a:r>
            <a:endParaRPr lang="es-ES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Abortos por semanas de gestación (II)</a:t>
            </a:r>
            <a:endParaRPr lang="es-ES" dirty="0"/>
          </a:p>
        </p:txBody>
      </p:sp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4 CuadroTexto"/>
          <p:cNvSpPr txBox="1"/>
          <p:nvPr/>
        </p:nvSpPr>
        <p:spPr>
          <a:xfrm>
            <a:off x="899592" y="6093296"/>
            <a:ext cx="7488832" cy="369332"/>
          </a:xfrm>
          <a:prstGeom prst="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>Hasta las 16 semanas </a:t>
            </a:r>
            <a:r>
              <a:rPr lang="es-ES" dirty="0" smtClean="0">
                <a:solidFill>
                  <a:srgbClr val="C00000"/>
                </a:solidFill>
              </a:rPr>
              <a:t>aborta el 94,77% 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6660232" y="5589240"/>
            <a:ext cx="208823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 smtClean="0"/>
              <a:t>Fuente: Ministerio de Sanidad</a:t>
            </a:r>
            <a:endParaRPr lang="es-ES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3600" dirty="0" smtClean="0"/>
              <a:t>Aborto en España 1992 - 2009</a:t>
            </a:r>
            <a:endParaRPr lang="es-ES" sz="3600" dirty="0"/>
          </a:p>
        </p:txBody>
      </p:sp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</p:nvPr>
        </p:nvGraphicFramePr>
        <p:xfrm>
          <a:off x="539552" y="1628800"/>
          <a:ext cx="8291264" cy="45651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4 Elipse"/>
          <p:cNvSpPr/>
          <p:nvPr/>
        </p:nvSpPr>
        <p:spPr>
          <a:xfrm>
            <a:off x="2411760" y="4149080"/>
            <a:ext cx="504056" cy="432048"/>
          </a:xfrm>
          <a:prstGeom prst="ellipse">
            <a:avLst/>
          </a:prstGeom>
          <a:noFill/>
          <a:ln w="349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179512" y="6237312"/>
            <a:ext cx="8712968" cy="369332"/>
          </a:xfrm>
          <a:prstGeom prst="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>La serie estadística se </a:t>
            </a:r>
            <a:r>
              <a:rPr lang="es-ES" dirty="0" smtClean="0"/>
              <a:t>rompe por la actual ley… </a:t>
            </a:r>
            <a:r>
              <a:rPr lang="es-ES" dirty="0" smtClean="0">
                <a:solidFill>
                  <a:srgbClr val="C00000"/>
                </a:solidFill>
              </a:rPr>
              <a:t>y </a:t>
            </a:r>
            <a:r>
              <a:rPr lang="es-ES" dirty="0" smtClean="0">
                <a:solidFill>
                  <a:srgbClr val="C00000"/>
                </a:solidFill>
              </a:rPr>
              <a:t>será imposible saber qué hubiera pasado</a:t>
            </a:r>
            <a:endParaRPr lang="es-ES" dirty="0" smtClean="0">
              <a:solidFill>
                <a:srgbClr val="C00000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6660232" y="5589240"/>
            <a:ext cx="208823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 smtClean="0"/>
              <a:t>Fuente: Ministerio de Sanidad</a:t>
            </a:r>
            <a:endParaRPr lang="es-ES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837728"/>
          </a:xfrm>
        </p:spPr>
        <p:txBody>
          <a:bodyPr/>
          <a:lstStyle/>
          <a:p>
            <a:r>
              <a:rPr lang="es-ES" dirty="0" smtClean="0"/>
              <a:t>Más ayudas, menos abortos</a:t>
            </a:r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899592" y="6488668"/>
            <a:ext cx="7488832" cy="369332"/>
          </a:xfrm>
          <a:prstGeom prst="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>Cada vez son las madres embarazadas </a:t>
            </a:r>
            <a:r>
              <a:rPr lang="es-ES" dirty="0" smtClean="0">
                <a:solidFill>
                  <a:srgbClr val="C00000"/>
                </a:solidFill>
              </a:rPr>
              <a:t>que son ayudadas a dar a luz a </a:t>
            </a:r>
            <a:r>
              <a:rPr lang="es-ES" dirty="0" smtClean="0">
                <a:solidFill>
                  <a:srgbClr val="C00000"/>
                </a:solidFill>
              </a:rPr>
              <a:t>sus hijos</a:t>
            </a:r>
            <a:endParaRPr lang="es-ES" dirty="0" smtClean="0">
              <a:solidFill>
                <a:srgbClr val="C00000"/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6156176" y="5229200"/>
            <a:ext cx="259228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 smtClean="0"/>
              <a:t>Fuente: Federación de Asociaciones Provida</a:t>
            </a:r>
            <a:endParaRPr lang="es-ES" sz="1000" dirty="0"/>
          </a:p>
        </p:txBody>
      </p:sp>
      <p:graphicFrame>
        <p:nvGraphicFramePr>
          <p:cNvPr id="8" name="7 Marcador de contenido"/>
          <p:cNvGraphicFramePr>
            <a:graphicFrameLocks noGrp="1"/>
          </p:cNvGraphicFramePr>
          <p:nvPr>
            <p:ph idx="1"/>
          </p:nvPr>
        </p:nvGraphicFramePr>
        <p:xfrm>
          <a:off x="467544" y="836712"/>
          <a:ext cx="8363274" cy="5516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0080"/>
                <a:gridCol w="1152128"/>
                <a:gridCol w="1008112"/>
                <a:gridCol w="1368152"/>
                <a:gridCol w="2016224"/>
                <a:gridCol w="2098578"/>
              </a:tblGrid>
              <a:tr h="360040"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AÑO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Mujeres</a:t>
                      </a:r>
                      <a:r>
                        <a:rPr lang="es-ES" sz="1000" baseline="0" dirty="0" smtClean="0"/>
                        <a:t> ayudadas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Niños Nacidos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Otros hijos ayudados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000" dirty="0" smtClean="0"/>
                        <a:t>Otros familiares ayudados</a:t>
                      </a:r>
                    </a:p>
                    <a:p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Total beneficiarios</a:t>
                      </a:r>
                      <a:endParaRPr lang="es-ES" sz="1000" dirty="0"/>
                    </a:p>
                  </a:txBody>
                  <a:tcPr/>
                </a:tc>
              </a:tr>
              <a:tr h="208971"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1981-90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4.595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4.564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-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-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9.159</a:t>
                      </a:r>
                      <a:endParaRPr lang="es-ES" sz="1000" dirty="0"/>
                    </a:p>
                  </a:txBody>
                  <a:tcPr/>
                </a:tc>
              </a:tr>
              <a:tr h="208971"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1991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753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742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-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-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1.495</a:t>
                      </a:r>
                      <a:endParaRPr lang="es-ES" sz="1000" dirty="0"/>
                    </a:p>
                  </a:txBody>
                  <a:tcPr/>
                </a:tc>
              </a:tr>
              <a:tr h="208971"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1992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1.024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868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349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-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2.241</a:t>
                      </a:r>
                      <a:endParaRPr lang="es-ES" sz="1000" dirty="0"/>
                    </a:p>
                  </a:txBody>
                  <a:tcPr/>
                </a:tc>
              </a:tr>
              <a:tr h="208971"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1993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1.763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1.243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988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-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3.994</a:t>
                      </a:r>
                      <a:endParaRPr lang="es-ES" sz="1000" dirty="0"/>
                    </a:p>
                  </a:txBody>
                  <a:tcPr/>
                </a:tc>
              </a:tr>
              <a:tr h="208971"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1994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2.005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1.280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1.574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-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4.859</a:t>
                      </a:r>
                      <a:endParaRPr lang="es-ES" sz="1000" dirty="0"/>
                    </a:p>
                  </a:txBody>
                  <a:tcPr/>
                </a:tc>
              </a:tr>
              <a:tr h="208971"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1995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1.931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1.137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1.740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-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4.808</a:t>
                      </a:r>
                      <a:endParaRPr lang="es-ES" sz="1000" dirty="0"/>
                    </a:p>
                  </a:txBody>
                  <a:tcPr/>
                </a:tc>
              </a:tr>
              <a:tr h="208971"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1996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1.823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1.275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1.330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-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4.428</a:t>
                      </a:r>
                      <a:endParaRPr lang="es-ES" sz="1000" dirty="0"/>
                    </a:p>
                  </a:txBody>
                  <a:tcPr/>
                </a:tc>
              </a:tr>
              <a:tr h="208971"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1997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1.928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1.220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1.812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-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4.960</a:t>
                      </a:r>
                      <a:endParaRPr lang="es-ES" sz="1000" dirty="0"/>
                    </a:p>
                  </a:txBody>
                  <a:tcPr/>
                </a:tc>
              </a:tr>
              <a:tr h="208971"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1998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2.418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1.492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2.521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-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6.431</a:t>
                      </a:r>
                      <a:endParaRPr lang="es-ES" sz="1000" dirty="0"/>
                    </a:p>
                  </a:txBody>
                  <a:tcPr/>
                </a:tc>
              </a:tr>
              <a:tr h="208971"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1999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3.180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1.456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2.508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-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7.144</a:t>
                      </a:r>
                      <a:endParaRPr lang="es-ES" sz="1000" dirty="0"/>
                    </a:p>
                  </a:txBody>
                  <a:tcPr/>
                </a:tc>
              </a:tr>
              <a:tr h="208971"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2000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3.012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1.742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1.473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1.200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7.427</a:t>
                      </a:r>
                      <a:endParaRPr lang="es-ES" sz="1000" dirty="0"/>
                    </a:p>
                  </a:txBody>
                  <a:tcPr/>
                </a:tc>
              </a:tr>
              <a:tr h="208971"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2001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3.524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1.713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2.672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1.193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9.102</a:t>
                      </a:r>
                      <a:endParaRPr lang="es-ES" sz="1000" dirty="0"/>
                    </a:p>
                  </a:txBody>
                  <a:tcPr/>
                </a:tc>
              </a:tr>
              <a:tr h="208971"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2002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4.211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2.366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2.813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1.541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10.931</a:t>
                      </a:r>
                      <a:endParaRPr lang="es-ES" sz="1000" dirty="0"/>
                    </a:p>
                  </a:txBody>
                  <a:tcPr/>
                </a:tc>
              </a:tr>
              <a:tr h="208971"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2003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3.769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2.512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2.446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1.802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10.529</a:t>
                      </a:r>
                      <a:endParaRPr lang="es-ES" sz="1000" dirty="0"/>
                    </a:p>
                  </a:txBody>
                  <a:tcPr/>
                </a:tc>
              </a:tr>
              <a:tr h="208971"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2004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4.240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2.637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3.165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2.078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12.140</a:t>
                      </a:r>
                      <a:endParaRPr lang="es-ES" sz="1000" dirty="0"/>
                    </a:p>
                  </a:txBody>
                  <a:tcPr/>
                </a:tc>
              </a:tr>
              <a:tr h="208971"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2005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4.209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2.633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3.966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3.503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14.311</a:t>
                      </a:r>
                      <a:endParaRPr lang="es-ES" sz="1000" dirty="0"/>
                    </a:p>
                  </a:txBody>
                  <a:tcPr/>
                </a:tc>
              </a:tr>
              <a:tr h="208971"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2006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5.659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2.496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1.897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3.521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13.573</a:t>
                      </a:r>
                      <a:endParaRPr lang="es-ES" sz="1000" dirty="0"/>
                    </a:p>
                  </a:txBody>
                  <a:tcPr/>
                </a:tc>
              </a:tr>
              <a:tr h="208971"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2007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5.590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2.350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2.062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2.328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12.330</a:t>
                      </a:r>
                      <a:endParaRPr lang="es-ES" sz="1000" dirty="0"/>
                    </a:p>
                  </a:txBody>
                  <a:tcPr/>
                </a:tc>
              </a:tr>
              <a:tr h="208971"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2008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8.347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3.146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3.473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1.831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16.797</a:t>
                      </a:r>
                      <a:endParaRPr lang="es-ES" sz="1000" dirty="0"/>
                    </a:p>
                  </a:txBody>
                  <a:tcPr/>
                </a:tc>
              </a:tr>
              <a:tr h="208971"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2009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9.009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3.433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4.334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2.022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18.798</a:t>
                      </a:r>
                      <a:endParaRPr lang="es-ES" sz="1000" dirty="0"/>
                    </a:p>
                  </a:txBody>
                  <a:tcPr/>
                </a:tc>
              </a:tr>
              <a:tr h="208971"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TOTAL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72.990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40.325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41.123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21.019</a:t>
                      </a:r>
                      <a:endParaRPr lang="es-E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000" dirty="0" smtClean="0"/>
                        <a:t>175.457</a:t>
                      </a:r>
                      <a:endParaRPr lang="es-ES" sz="10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8 CuadroTexto"/>
          <p:cNvSpPr txBox="1"/>
          <p:nvPr/>
        </p:nvSpPr>
        <p:spPr>
          <a:xfrm rot="5400000">
            <a:off x="7609039" y="4846367"/>
            <a:ext cx="280831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smtClean="0"/>
              <a:t>Fuente: Federación de Asociaciones Provida</a:t>
            </a:r>
            <a:endParaRPr lang="es-ES" sz="11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Ayuda a mujeres por nacionalidad</a:t>
            </a:r>
            <a:endParaRPr lang="es-ES" dirty="0"/>
          </a:p>
        </p:txBody>
      </p:sp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4 CuadroTexto"/>
          <p:cNvSpPr txBox="1"/>
          <p:nvPr/>
        </p:nvSpPr>
        <p:spPr>
          <a:xfrm>
            <a:off x="179512" y="6165304"/>
            <a:ext cx="8208912" cy="369332"/>
          </a:xfrm>
          <a:prstGeom prst="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chemeClr val="tx1"/>
                </a:solidFill>
              </a:rPr>
              <a:t>Sólo </a:t>
            </a:r>
            <a:r>
              <a:rPr lang="es-ES" dirty="0" smtClean="0">
                <a:solidFill>
                  <a:schemeClr val="tx1"/>
                </a:solidFill>
              </a:rPr>
              <a:t>3 </a:t>
            </a:r>
            <a:r>
              <a:rPr lang="es-ES" dirty="0" smtClean="0">
                <a:solidFill>
                  <a:schemeClr val="tx1"/>
                </a:solidFill>
              </a:rPr>
              <a:t>de cada 4 mujeres que acuden </a:t>
            </a:r>
            <a:r>
              <a:rPr lang="es-ES" dirty="0" smtClean="0">
                <a:solidFill>
                  <a:srgbClr val="C00000"/>
                </a:solidFill>
              </a:rPr>
              <a:t>a centros asistenciales provida son </a:t>
            </a:r>
            <a:r>
              <a:rPr lang="es-ES" dirty="0" smtClean="0">
                <a:solidFill>
                  <a:srgbClr val="C00000"/>
                </a:solidFill>
              </a:rPr>
              <a:t>extranjeras</a:t>
            </a:r>
            <a:endParaRPr lang="es-ES" dirty="0">
              <a:solidFill>
                <a:srgbClr val="C00000"/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6012160" y="5157192"/>
            <a:ext cx="288032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smtClean="0"/>
              <a:t>Fuente: Federación de Asociaciones Provida</a:t>
            </a:r>
            <a:endParaRPr lang="es-ES" sz="11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Aborto en menores de 20 años</a:t>
            </a:r>
            <a:endParaRPr lang="es-ES" dirty="0"/>
          </a:p>
        </p:txBody>
      </p:sp>
      <p:sp>
        <p:nvSpPr>
          <p:cNvPr id="5" name="4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Ha caído el número de abortos  en estas edades (1.242)</a:t>
            </a:r>
          </a:p>
          <a:p>
            <a:r>
              <a:rPr lang="es-ES" dirty="0" smtClean="0"/>
              <a:t>De las que han abortado, hay 500 más que en 2008 que no han acudido a un centro médico</a:t>
            </a:r>
          </a:p>
          <a:p>
            <a:r>
              <a:rPr lang="es-ES" dirty="0" smtClean="0"/>
              <a:t>El 94% aborta por debajo de las 16 semanas de gestación</a:t>
            </a:r>
          </a:p>
          <a:p>
            <a:r>
              <a:rPr lang="es-ES" dirty="0" smtClean="0"/>
              <a:t>Ha bajado la población </a:t>
            </a:r>
            <a:r>
              <a:rPr lang="es-ES" dirty="0" smtClean="0"/>
              <a:t>en menores de 20 años: de </a:t>
            </a:r>
            <a:r>
              <a:rPr lang="es-ES" dirty="0" smtClean="0"/>
              <a:t>1.107.878 a 1.096.714	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6588224" y="6453336"/>
            <a:ext cx="208823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 smtClean="0"/>
              <a:t>Fuente: Ministerio de Sanidad</a:t>
            </a:r>
            <a:endParaRPr lang="es-ES" sz="1000" dirty="0"/>
          </a:p>
        </p:txBody>
      </p:sp>
      <p:sp>
        <p:nvSpPr>
          <p:cNvPr id="7" name="6 CuadroTexto"/>
          <p:cNvSpPr txBox="1"/>
          <p:nvPr/>
        </p:nvSpPr>
        <p:spPr>
          <a:xfrm>
            <a:off x="899592" y="6021288"/>
            <a:ext cx="7488832" cy="369332"/>
          </a:xfrm>
          <a:prstGeom prst="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>Cada vez hay mayor descontrol </a:t>
            </a:r>
            <a:r>
              <a:rPr lang="es-ES" dirty="0" smtClean="0">
                <a:solidFill>
                  <a:srgbClr val="C00000"/>
                </a:solidFill>
              </a:rPr>
              <a:t>de jóvenes y adolescentes </a:t>
            </a:r>
            <a:r>
              <a:rPr lang="es-ES" dirty="0" err="1" smtClean="0">
                <a:solidFill>
                  <a:srgbClr val="C00000"/>
                </a:solidFill>
              </a:rPr>
              <a:t>automedicándose</a:t>
            </a:r>
            <a:endParaRPr lang="es-ES" dirty="0" smtClean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Conclusiones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525963"/>
          </a:xfrm>
        </p:spPr>
        <p:txBody>
          <a:bodyPr>
            <a:noAutofit/>
          </a:bodyPr>
          <a:lstStyle/>
          <a:p>
            <a:r>
              <a:rPr lang="es-ES" sz="2200" dirty="0" smtClean="0"/>
              <a:t>Entre 2008 y 2009 las españolas </a:t>
            </a:r>
            <a:r>
              <a:rPr lang="es-ES" sz="2200" dirty="0" smtClean="0">
                <a:solidFill>
                  <a:srgbClr val="C00000"/>
                </a:solidFill>
              </a:rPr>
              <a:t>han abortado  a 1.395 niños más</a:t>
            </a:r>
          </a:p>
          <a:p>
            <a:r>
              <a:rPr lang="es-ES" sz="2200" dirty="0" smtClean="0"/>
              <a:t>Cada vez son más, </a:t>
            </a:r>
            <a:r>
              <a:rPr lang="es-ES" sz="2200" dirty="0" smtClean="0">
                <a:solidFill>
                  <a:srgbClr val="C00000"/>
                </a:solidFill>
              </a:rPr>
              <a:t>las mujeres que abortan repetidamente</a:t>
            </a:r>
          </a:p>
          <a:p>
            <a:r>
              <a:rPr lang="es-ES" sz="2200" dirty="0" smtClean="0"/>
              <a:t>Cada vez se eliminan más vidas </a:t>
            </a:r>
            <a:r>
              <a:rPr lang="es-ES" sz="2200" dirty="0" smtClean="0">
                <a:solidFill>
                  <a:srgbClr val="C00000"/>
                </a:solidFill>
              </a:rPr>
              <a:t>consideradas inferiores</a:t>
            </a:r>
          </a:p>
          <a:p>
            <a:r>
              <a:rPr lang="es-ES" sz="2200" dirty="0" smtClean="0"/>
              <a:t>Hasta </a:t>
            </a:r>
            <a:r>
              <a:rPr lang="es-ES" sz="2200" dirty="0" smtClean="0"/>
              <a:t>las 16 semanas </a:t>
            </a:r>
            <a:r>
              <a:rPr lang="es-ES" sz="2200" dirty="0" smtClean="0">
                <a:solidFill>
                  <a:srgbClr val="C00000"/>
                </a:solidFill>
              </a:rPr>
              <a:t>aborta el 94,77% </a:t>
            </a:r>
          </a:p>
          <a:p>
            <a:r>
              <a:rPr lang="es-ES" sz="2200" dirty="0" smtClean="0"/>
              <a:t>La serie estadística se rompe por la actual ley… </a:t>
            </a:r>
            <a:r>
              <a:rPr lang="es-ES" sz="2200" dirty="0" smtClean="0">
                <a:solidFill>
                  <a:srgbClr val="C00000"/>
                </a:solidFill>
              </a:rPr>
              <a:t>y será imposible saber qué hubiera pasado</a:t>
            </a:r>
          </a:p>
          <a:p>
            <a:r>
              <a:rPr lang="es-ES" sz="2200" dirty="0" smtClean="0"/>
              <a:t>Cada vez son las madres embarazadas </a:t>
            </a:r>
            <a:r>
              <a:rPr lang="es-ES" sz="2200" dirty="0" smtClean="0">
                <a:solidFill>
                  <a:srgbClr val="C00000"/>
                </a:solidFill>
              </a:rPr>
              <a:t>que son ayudadas a dar a luz a sus hijos</a:t>
            </a:r>
          </a:p>
          <a:p>
            <a:r>
              <a:rPr lang="es-ES" sz="2200" dirty="0" smtClean="0"/>
              <a:t>Sólo 3 de cada 4 mujeres que acuden </a:t>
            </a:r>
            <a:r>
              <a:rPr lang="es-ES" sz="2200" dirty="0" smtClean="0">
                <a:solidFill>
                  <a:srgbClr val="C00000"/>
                </a:solidFill>
              </a:rPr>
              <a:t>a centros asistenciales provida son </a:t>
            </a:r>
            <a:r>
              <a:rPr lang="es-ES" sz="2200" dirty="0" smtClean="0">
                <a:solidFill>
                  <a:srgbClr val="C00000"/>
                </a:solidFill>
              </a:rPr>
              <a:t>extranjeras</a:t>
            </a:r>
            <a:endParaRPr lang="es-ES" sz="2200" dirty="0" smtClean="0"/>
          </a:p>
          <a:p>
            <a:r>
              <a:rPr lang="es-ES" sz="2200" dirty="0" smtClean="0"/>
              <a:t>Cada </a:t>
            </a:r>
            <a:r>
              <a:rPr lang="es-ES" sz="2200" dirty="0" smtClean="0"/>
              <a:t>vez hay mayor descontrol </a:t>
            </a:r>
            <a:r>
              <a:rPr lang="es-ES" sz="2200" dirty="0" smtClean="0">
                <a:solidFill>
                  <a:srgbClr val="C00000"/>
                </a:solidFill>
              </a:rPr>
              <a:t>de jóvenes y adolescentes </a:t>
            </a:r>
            <a:r>
              <a:rPr lang="es-ES" sz="2200" dirty="0" err="1" smtClean="0">
                <a:solidFill>
                  <a:srgbClr val="C00000"/>
                </a:solidFill>
              </a:rPr>
              <a:t>automedicándose</a:t>
            </a:r>
            <a:endParaRPr lang="es-ES" sz="2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La mentira de la PDD</a:t>
            </a:r>
            <a:endParaRPr lang="es-ES" dirty="0"/>
          </a:p>
        </p:txBody>
      </p:sp>
      <p:sp>
        <p:nvSpPr>
          <p:cNvPr id="4" name="4 Marcador de contenido"/>
          <p:cNvSpPr>
            <a:spLocks noGrp="1"/>
          </p:cNvSpPr>
          <p:nvPr>
            <p:ph idx="1"/>
          </p:nvPr>
        </p:nvSpPr>
        <p:spPr>
          <a:xfrm>
            <a:off x="467544" y="2348880"/>
            <a:ext cx="8219256" cy="1684784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s-ES" dirty="0" smtClean="0"/>
              <a:t>“Las </a:t>
            </a:r>
            <a:r>
              <a:rPr lang="es-ES" dirty="0" smtClean="0"/>
              <a:t>cifras del aborto son muy alentadoras: facilitar la píldora poscoital sin receta ha sido una medida tremendamente </a:t>
            </a:r>
            <a:r>
              <a:rPr lang="es-ES" dirty="0" smtClean="0"/>
              <a:t>eficaz”</a:t>
            </a:r>
            <a:endParaRPr lang="es-ES" dirty="0" smtClean="0"/>
          </a:p>
          <a:p>
            <a:pPr>
              <a:buNone/>
            </a:pPr>
            <a:endParaRPr lang="es-ES" dirty="0" smtClean="0"/>
          </a:p>
          <a:p>
            <a:pPr>
              <a:buNone/>
            </a:pPr>
            <a:endParaRPr lang="es-ES" dirty="0" smtClean="0"/>
          </a:p>
        </p:txBody>
      </p:sp>
      <p:sp>
        <p:nvSpPr>
          <p:cNvPr id="5" name="4 CuadroTexto"/>
          <p:cNvSpPr txBox="1"/>
          <p:nvPr/>
        </p:nvSpPr>
        <p:spPr>
          <a:xfrm>
            <a:off x="3707904" y="4077072"/>
            <a:ext cx="48245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dirty="0" smtClean="0"/>
              <a:t>Leire </a:t>
            </a:r>
            <a:r>
              <a:rPr lang="es-ES" dirty="0" err="1" smtClean="0"/>
              <a:t>Pajín</a:t>
            </a:r>
            <a:r>
              <a:rPr lang="es-ES" dirty="0" smtClean="0"/>
              <a:t>. Ministra de Sanidad</a:t>
            </a:r>
          </a:p>
          <a:p>
            <a:pPr algn="r"/>
            <a:r>
              <a:rPr lang="es-ES" dirty="0" smtClean="0"/>
              <a:t>13 </a:t>
            </a:r>
            <a:r>
              <a:rPr lang="es-ES" dirty="0" smtClean="0"/>
              <a:t>de diciembre de </a:t>
            </a:r>
            <a:r>
              <a:rPr lang="es-ES" dirty="0" smtClean="0"/>
              <a:t>2010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La mentira de la PDD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39552" y="2204864"/>
            <a:ext cx="8219256" cy="1036711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s-ES" dirty="0" smtClean="0"/>
              <a:t>“</a:t>
            </a:r>
            <a:r>
              <a:rPr lang="es-ES" dirty="0" smtClean="0"/>
              <a:t>La </a:t>
            </a:r>
            <a:r>
              <a:rPr lang="es-ES" dirty="0" smtClean="0"/>
              <a:t>Píldora del Día Después es un método anticonceptivo de </a:t>
            </a:r>
            <a:r>
              <a:rPr lang="es-ES" dirty="0" smtClean="0"/>
              <a:t>emergencia”</a:t>
            </a:r>
            <a:endParaRPr lang="es-ES" dirty="0" smtClean="0"/>
          </a:p>
          <a:p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4823520" y="3573016"/>
            <a:ext cx="43204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Trinidad Jiménez. Ex ministra de Sanidad</a:t>
            </a:r>
          </a:p>
          <a:p>
            <a:r>
              <a:rPr lang="es-ES" dirty="0" smtClean="0"/>
              <a:t>11 </a:t>
            </a:r>
            <a:r>
              <a:rPr lang="es-ES" dirty="0" smtClean="0"/>
              <a:t>de mayo de </a:t>
            </a:r>
            <a:r>
              <a:rPr lang="es-ES" dirty="0" smtClean="0"/>
              <a:t>2009</a:t>
            </a:r>
            <a:endParaRPr lang="es-ES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El Gobierno fracasa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353347"/>
          </a:xfrm>
        </p:spPr>
        <p:txBody>
          <a:bodyPr/>
          <a:lstStyle/>
          <a:p>
            <a:r>
              <a:rPr lang="es-ES" dirty="0" smtClean="0"/>
              <a:t>¿En qué quedamos? </a:t>
            </a:r>
          </a:p>
          <a:p>
            <a:r>
              <a:rPr lang="es-ES" dirty="0" smtClean="0"/>
              <a:t>El Gobierno </a:t>
            </a:r>
            <a:r>
              <a:rPr lang="es-ES" dirty="0" smtClean="0"/>
              <a:t>fracasa</a:t>
            </a:r>
            <a:endParaRPr lang="es-ES" dirty="0" smtClean="0"/>
          </a:p>
          <a:p>
            <a:r>
              <a:rPr lang="es-ES" dirty="0" smtClean="0"/>
              <a:t>El consumo masivo de PDD </a:t>
            </a:r>
            <a:r>
              <a:rPr lang="es-ES" dirty="0" smtClean="0"/>
              <a:t>en adolescentes refleja el fracaso de las campañas de </a:t>
            </a:r>
            <a:r>
              <a:rPr lang="es-ES" dirty="0" smtClean="0"/>
              <a:t>educación sexual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307</TotalTime>
  <Words>646</Words>
  <Application>Microsoft Office PowerPoint</Application>
  <PresentationFormat>Presentación en pantalla (4:3)</PresentationFormat>
  <Paragraphs>193</Paragraphs>
  <Slides>13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4" baseType="lpstr">
      <vt:lpstr>Tema de Office</vt:lpstr>
      <vt:lpstr>Las españolas abortan más</vt:lpstr>
      <vt:lpstr>Diapositiva 2</vt:lpstr>
      <vt:lpstr>Aborto eugenésico</vt:lpstr>
      <vt:lpstr>Abortos por semanas de gestación (I)</vt:lpstr>
      <vt:lpstr>Abortos por semanas de gestación (II)</vt:lpstr>
      <vt:lpstr>Aborto en España 1992 - 2009</vt:lpstr>
      <vt:lpstr>Más ayudas, menos abortos</vt:lpstr>
      <vt:lpstr>Ayuda a mujeres por nacionalidad</vt:lpstr>
      <vt:lpstr>Aborto en menores de 20 años</vt:lpstr>
      <vt:lpstr>Conclusiones</vt:lpstr>
      <vt:lpstr>La mentira de la PDD</vt:lpstr>
      <vt:lpstr>La mentira de la PDD</vt:lpstr>
      <vt:lpstr>El Gobierno fracasa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HazteOir.org</dc:creator>
  <cp:lastModifiedBy>HazteOir.org</cp:lastModifiedBy>
  <cp:revision>35</cp:revision>
  <dcterms:created xsi:type="dcterms:W3CDTF">2010-12-15T11:32:27Z</dcterms:created>
  <dcterms:modified xsi:type="dcterms:W3CDTF">2010-12-15T17:17:08Z</dcterms:modified>
</cp:coreProperties>
</file>